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82" r:id="rId15"/>
    <p:sldId id="259" r:id="rId16"/>
    <p:sldId id="275" r:id="rId17"/>
    <p:sldId id="276" r:id="rId18"/>
    <p:sldId id="260" r:id="rId19"/>
    <p:sldId id="261" r:id="rId20"/>
    <p:sldId id="277" r:id="rId21"/>
    <p:sldId id="280" r:id="rId22"/>
    <p:sldId id="281" r:id="rId23"/>
    <p:sldId id="279" r:id="rId24"/>
    <p:sldId id="283" r:id="rId25"/>
    <p:sldId id="284" r:id="rId26"/>
    <p:sldId id="301" r:id="rId27"/>
    <p:sldId id="300" r:id="rId28"/>
    <p:sldId id="278" r:id="rId29"/>
    <p:sldId id="285" r:id="rId30"/>
    <p:sldId id="286" r:id="rId31"/>
    <p:sldId id="302" r:id="rId32"/>
    <p:sldId id="303" r:id="rId33"/>
    <p:sldId id="306" r:id="rId34"/>
    <p:sldId id="305" r:id="rId35"/>
    <p:sldId id="304" r:id="rId36"/>
    <p:sldId id="288" r:id="rId37"/>
    <p:sldId id="289" r:id="rId38"/>
    <p:sldId id="307" r:id="rId39"/>
    <p:sldId id="308" r:id="rId40"/>
    <p:sldId id="309" r:id="rId41"/>
    <p:sldId id="290" r:id="rId42"/>
    <p:sldId id="310" r:id="rId43"/>
    <p:sldId id="311" r:id="rId44"/>
    <p:sldId id="293" r:id="rId45"/>
    <p:sldId id="294" r:id="rId46"/>
    <p:sldId id="295" r:id="rId47"/>
    <p:sldId id="299" r:id="rId4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82BBA-99D4-1A44-A040-0759033A8EF4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DAB14-28ED-F445-B936-E4239B76EBE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75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1BDE9-779B-D71C-A7C6-D157AB62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A81A2-948F-BE90-1FE9-FAD628159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CE83D-AFE3-6A88-765A-EBD1A743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4E8A70-58BF-E31C-05AF-176E556F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ECF42-9FD5-2892-F4EB-734C14B3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415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87E23-1811-A210-A535-A60301A8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76F6E0-5721-65B0-CF8C-36D5454B0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42BD9-360D-3CCA-E6A5-798D8605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12965-1534-D24A-B306-ABAAE377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4E65ED-02B4-66FD-9E3D-BE55EBF5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70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5F166B-5E0D-7546-AEC0-D6D25A5B7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E1C6F-4CF2-F9D2-F4CA-9932189DA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8453E-37D9-AD07-DF58-A392F257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05921D-94A1-DB0D-6BF4-24924D0E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7EF23-5ED4-DFD1-BF38-19ECB41C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20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7A04-BAC3-3349-B0CE-DE1EAC2C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5F6C5-E7AD-CB0B-A914-30457D9A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255FE-1BEE-4256-D1FB-C491FE4F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15772-963E-17A8-2A2F-DFEA40B8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78E6-D869-9292-E59A-937590EF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11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7953-3D24-D080-F4A9-F691960D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9110E-027B-B6D2-9061-CC9A3302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5CE50-5E72-5ED2-AC8A-61B8B303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CD0F1F-0D7C-1C1E-353D-B30FD4F2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E89EB-992F-F70A-EF9B-18877975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179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7CD70-8E3B-1F8C-D246-C6D7E6C0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56D81-0EB1-9883-7E07-9D2B62FE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0BFC8-95DC-DD8C-4088-A08FE098A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A6EA5-AF1C-84F1-5643-EF82B573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B95300-304B-0758-D8B6-4E09C438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903B40-883E-41CA-75C3-8ECC973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43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EECF9-87CA-5CFC-6B4D-8A7474BE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BD1017-0B26-ED52-FBD7-0C69F2D40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D382BD-5283-83CF-ACA7-F08483417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F10AD1-D4D8-3D44-A19B-0CD90B868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66905F-BCDF-281A-DCEC-ED016E3B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4F5E81-5121-1440-E724-8D787A8D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B1D0AA-9509-3D24-6CEB-2B8423D3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975795-2979-913C-C18C-98ABF6BB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378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E6177-6A82-C76D-B244-F426F7DB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16ACF1-CF7A-68C6-089F-FEE0F738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8E7784-AB6F-AA41-2840-3DDCAEB3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EC6EE-457E-3127-2A49-B69A964F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510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006DBF-7F4E-304D-6629-D4B9870C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E75642-970A-BE4E-D48F-61AEC075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F737F4-5DDA-860E-0506-2301DCF8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34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F1821-FFC5-F6B2-448E-EC6DEEA5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94E91-382A-D30F-F9DC-67829D8C4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DDDC08-2205-6DD8-D19A-79ADC0FD6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A99827-9A61-A020-86CD-8E8D97ED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1ECC7-D0A9-1919-8C34-03029D9A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0FC724-5F9B-BE21-CA65-5A7CCE97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19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D0890-EC3D-6911-8D2F-0542DFB8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3DD79E-C73A-9B42-0920-302E52AB7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4A9F1-5830-42C2-6C13-21645C5A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C0DAF2-E07F-D4EE-3287-D8A652A7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4FF0D3-F6CE-2B4A-6D40-FD8DCB78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82F710-E8D4-C1BF-1435-2B427D59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026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44065B-085F-3A47-8413-677634C3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16670-6A73-4657-0210-88376B8B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69288A-0C19-7307-350F-31C74EE07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3BE61-4C55-0947-9673-AE26194ED36F}" type="datetimeFigureOut">
              <a:rPr lang="es-MX" smtClean="0"/>
              <a:t>06/02/24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E2EB93-7669-E976-5C84-08C037B3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19420-369A-71AD-0117-2684A3FC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9001-91C7-B644-9BE9-AB3A83DB54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72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1D5C8-14B5-2D02-4036-677DCF901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Aplicación de Ciencia de Datos en la industria: Un enfoque multidisciplinario en Machine Learning, Deep Learning e IA Generativa.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6FA610-6B77-E974-68BA-28868508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s-MX" dirty="0"/>
              <a:t>Dr. Antonio Daniel Martínez Gutérrez</a:t>
            </a:r>
          </a:p>
          <a:p>
            <a:r>
              <a:rPr lang="es-MX" sz="1800" dirty="0"/>
              <a:t>Senior Data Scientist &amp; Large Language </a:t>
            </a:r>
            <a:r>
              <a:rPr lang="es-MX" sz="1800"/>
              <a:t>Model Developer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03397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ciencia de datos es multidisciplinaria</a:t>
            </a:r>
          </a:p>
        </p:txBody>
      </p:sp>
      <p:pic>
        <p:nvPicPr>
          <p:cNvPr id="6" name="Picture 2" descr="[image%255B3%255D.png]">
            <a:extLst>
              <a:ext uri="{FF2B5EF4-FFF2-40B4-BE49-F238E27FC236}">
                <a16:creationId xmlns:a16="http://schemas.microsoft.com/office/drawing/2014/main" id="{E8992A0C-5012-2FEF-4AE0-35AC28673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6"/>
          <a:stretch/>
        </p:blipFill>
        <p:spPr bwMode="auto">
          <a:xfrm>
            <a:off x="1818861" y="1600200"/>
            <a:ext cx="8229600" cy="48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ciencia de datos es multidisciplinaria</a:t>
            </a:r>
          </a:p>
        </p:txBody>
      </p:sp>
      <p:pic>
        <p:nvPicPr>
          <p:cNvPr id="3" name="Picture 2" descr="https://upload.wikimedia.org/wikipedia/commons/4/44/DataScienceDisciplines.png">
            <a:extLst>
              <a:ext uri="{FF2B5EF4-FFF2-40B4-BE49-F238E27FC236}">
                <a16:creationId xmlns:a16="http://schemas.microsoft.com/office/drawing/2014/main" id="{2DC5EEDA-26C5-28ED-0040-B1FC58EB7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85" y="1330325"/>
            <a:ext cx="8305800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6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Los cientificos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911EDA-30C4-916E-944F-680D6B3FA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Los cientificos de datos se tienen la tarea de encontrar las oportunidades en la big data. Se encargan de estructurar los datos, encontrar patrones complejos en ellos y comunican esta información para mejorar la toma de desciciones</a:t>
            </a:r>
          </a:p>
        </p:txBody>
      </p:sp>
      <p:pic>
        <p:nvPicPr>
          <p:cNvPr id="7172" name="Picture 4" descr="What Does a Data Scientist in Finance Do?">
            <a:extLst>
              <a:ext uri="{FF2B5EF4-FFF2-40B4-BE49-F238E27FC236}">
                <a16:creationId xmlns:a16="http://schemas.microsoft.com/office/drawing/2014/main" id="{EFB5E5DC-593F-A7EE-1F97-3A23AE3E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543" y="3690257"/>
            <a:ext cx="4557159" cy="30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0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Aréas donde se puede usar ciencia de datos</a:t>
            </a:r>
          </a:p>
        </p:txBody>
      </p:sp>
      <p:pic>
        <p:nvPicPr>
          <p:cNvPr id="7172" name="Picture 4" descr="What Does a Data Scientist in Finance Do?">
            <a:extLst>
              <a:ext uri="{FF2B5EF4-FFF2-40B4-BE49-F238E27FC236}">
                <a16:creationId xmlns:a16="http://schemas.microsoft.com/office/drawing/2014/main" id="{EFB5E5DC-593F-A7EE-1F97-3A23AE3E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543" y="3690257"/>
            <a:ext cx="4557159" cy="30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5F771-5036-E1F5-CFB5-6485B0482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MX" dirty="0"/>
              <a:t>Ciberseguridad</a:t>
            </a:r>
          </a:p>
          <a:p>
            <a:r>
              <a:rPr lang="es-MX" dirty="0"/>
              <a:t>Ingenieria</a:t>
            </a:r>
          </a:p>
          <a:p>
            <a:r>
              <a:rPr lang="es-MX" dirty="0"/>
              <a:t>Análitica avanzada en empresas</a:t>
            </a:r>
          </a:p>
          <a:p>
            <a:r>
              <a:rPr lang="es-MX" dirty="0"/>
              <a:t>Salud</a:t>
            </a:r>
          </a:p>
          <a:p>
            <a:r>
              <a:rPr lang="es-MX" dirty="0"/>
              <a:t>Y más …</a:t>
            </a:r>
          </a:p>
        </p:txBody>
      </p:sp>
    </p:spTree>
    <p:extLst>
      <p:ext uri="{BB962C8B-B14F-4D97-AF65-F5344CB8AC3E}">
        <p14:creationId xmlns:p14="http://schemas.microsoft.com/office/powerpoint/2010/main" val="405944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Pasos para hacer ciencia de datos</a:t>
            </a:r>
          </a:p>
        </p:txBody>
      </p:sp>
      <p:pic>
        <p:nvPicPr>
          <p:cNvPr id="6" name="Picture 1" descr="page16image3910176">
            <a:extLst>
              <a:ext uri="{FF2B5EF4-FFF2-40B4-BE49-F238E27FC236}">
                <a16:creationId xmlns:a16="http://schemas.microsoft.com/office/drawing/2014/main" id="{F56F9A25-3B11-E7BA-108E-52DFD13DBB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"/>
          <a:stretch/>
        </p:blipFill>
        <p:spPr bwMode="auto">
          <a:xfrm>
            <a:off x="4304759" y="1589313"/>
            <a:ext cx="4458241" cy="52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AA2B5-1FA0-23CD-DF6E-66BDCED5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8" y="2683782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Explorative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42066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55FD-1819-FC35-A283-D516EDCA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el EDA?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1FBD64-6EF2-F613-91FC-F51E23A4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tipo de análisis que permite encontrar patrones de forma visual en los datos.</a:t>
            </a:r>
          </a:p>
          <a:p>
            <a:r>
              <a:rPr lang="es-MX" dirty="0"/>
              <a:t>Se usa principalmente para encontrar tendencias y deteccion de anomalies y de outliers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8A93B7-3C74-B4B1-09F6-A9EC47B9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7" y="3268395"/>
            <a:ext cx="3781879" cy="34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E9678-03F0-252A-88A6-2D0F09AC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La importancia del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4A3767-BABC-2EA3-348A-9F9F7C742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Mejorar el entendimiento de las variables mediante el calculo de promedios, medianas, valores máximos, minimos, etc.</a:t>
            </a:r>
          </a:p>
          <a:p>
            <a:r>
              <a:rPr lang="es-MX" dirty="0"/>
              <a:t>Descubrir errores, outliers y valores ausentes/nulos en los datos</a:t>
            </a:r>
          </a:p>
          <a:p>
            <a:r>
              <a:rPr lang="es-MX" dirty="0"/>
              <a:t>Identificar patrones en los datos mediante visualizaciones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023884-1A44-2302-163A-CEC98615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407" y="3602583"/>
            <a:ext cx="4253593" cy="3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6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44CBC-2469-D317-118F-7C409960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59CD9D-CB57-1B80-9A5B-B2101D2D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s-MX" dirty="0"/>
              <a:t>Numericos</a:t>
            </a:r>
          </a:p>
          <a:p>
            <a:pPr lvl="1"/>
            <a:r>
              <a:rPr lang="es-MX" dirty="0"/>
              <a:t>Continuos (float)</a:t>
            </a:r>
          </a:p>
          <a:p>
            <a:pPr lvl="1"/>
            <a:r>
              <a:rPr lang="es-MX" dirty="0"/>
              <a:t>Discretos (integer)</a:t>
            </a:r>
          </a:p>
          <a:p>
            <a:pPr lvl="1"/>
            <a:endParaRPr lang="es-MX" dirty="0"/>
          </a:p>
          <a:p>
            <a:pPr marL="457200" lvl="1" indent="0">
              <a:buNone/>
            </a:pP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E6058EC-92B8-C09B-7D33-4760C48E48BB}"/>
              </a:ext>
            </a:extLst>
          </p:cNvPr>
          <p:cNvSpPr txBox="1">
            <a:spLocks/>
          </p:cNvSpPr>
          <p:nvPr/>
        </p:nvSpPr>
        <p:spPr>
          <a:xfrm>
            <a:off x="838200" y="39301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Categoricos</a:t>
            </a:r>
          </a:p>
          <a:p>
            <a:pPr lvl="1"/>
            <a:r>
              <a:rPr lang="es-MX" dirty="0"/>
              <a:t>Binarios</a:t>
            </a:r>
          </a:p>
          <a:p>
            <a:pPr lvl="1"/>
            <a:r>
              <a:rPr lang="es-MX" dirty="0"/>
              <a:t>Ordinales</a:t>
            </a:r>
          </a:p>
          <a:p>
            <a:pPr lvl="1"/>
            <a:endParaRPr lang="es-MX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9218" name="Picture 2" descr="Categorical vs. Quantitative Variables: Definition + Examples">
            <a:extLst>
              <a:ext uri="{FF2B5EF4-FFF2-40B4-BE49-F238E27FC236}">
                <a16:creationId xmlns:a16="http://schemas.microsoft.com/office/drawing/2014/main" id="{66B0AF23-E58C-D099-612C-3A6E6A9A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78" y="1758950"/>
            <a:ext cx="7358393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7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72253-6831-F1ED-84F4-6A9C2794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Estructura de DataFrames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C0B3FF-4E2B-E7C7-4475-80455FBC6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69" y="1448300"/>
            <a:ext cx="10628394" cy="3961400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F9091B-9DA3-35AF-DA84-15787D74F36B}"/>
              </a:ext>
            </a:extLst>
          </p:cNvPr>
          <p:cNvSpPr/>
          <p:nvPr/>
        </p:nvSpPr>
        <p:spPr>
          <a:xfrm>
            <a:off x="838200" y="1556413"/>
            <a:ext cx="7905108" cy="38540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CF7B4E-3287-6C99-3CC6-4ED9C1A0EEC3}"/>
              </a:ext>
            </a:extLst>
          </p:cNvPr>
          <p:cNvSpPr/>
          <p:nvPr/>
        </p:nvSpPr>
        <p:spPr>
          <a:xfrm>
            <a:off x="8743308" y="1556413"/>
            <a:ext cx="1383588" cy="385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FE15D-2038-926B-6E23-8A3FE70B1C74}"/>
              </a:ext>
            </a:extLst>
          </p:cNvPr>
          <p:cNvSpPr txBox="1"/>
          <p:nvPr/>
        </p:nvSpPr>
        <p:spPr>
          <a:xfrm>
            <a:off x="838200" y="5599416"/>
            <a:ext cx="344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6"/>
                </a:solidFill>
              </a:rPr>
              <a:t>Features</a:t>
            </a:r>
          </a:p>
          <a:p>
            <a:r>
              <a:rPr lang="es-MX" sz="2400" dirty="0">
                <a:solidFill>
                  <a:srgbClr val="FF0000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2354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5C69-64B9-9545-2D99-1E01B544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Introducción a la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1075686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Estadisticas descriptivas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37207B-B972-C994-B33C-189A9C5A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usan para hacer suposiciones preliminares sobre la distribucion de las variables</a:t>
            </a:r>
          </a:p>
          <a:p>
            <a:r>
              <a:rPr lang="es-MX" dirty="0"/>
              <a:t>Estadisticos más usados:</a:t>
            </a:r>
          </a:p>
          <a:p>
            <a:pPr lvl="1"/>
            <a:r>
              <a:rPr lang="es-MX" dirty="0"/>
              <a:t>Media (Promedio)</a:t>
            </a:r>
          </a:p>
          <a:p>
            <a:pPr lvl="1"/>
            <a:r>
              <a:rPr lang="es-MX" dirty="0"/>
              <a:t>Mediana (valor a la mitad de una lista)</a:t>
            </a:r>
          </a:p>
          <a:p>
            <a:pPr lvl="1"/>
            <a:r>
              <a:rPr lang="es-MX" dirty="0"/>
              <a:t>Moda (valor que aparece con mayor frecuencia)</a:t>
            </a:r>
          </a:p>
        </p:txBody>
      </p:sp>
      <p:pic>
        <p:nvPicPr>
          <p:cNvPr id="10244" name="Picture 4" descr="Ledidi | Measures of central tendency: Mean, median and mode">
            <a:extLst>
              <a:ext uri="{FF2B5EF4-FFF2-40B4-BE49-F238E27FC236}">
                <a16:creationId xmlns:a16="http://schemas.microsoft.com/office/drawing/2014/main" id="{78C21EB9-724A-1DEA-3D50-EADEAA8A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16332" r="11135" b="27263"/>
          <a:stretch/>
        </p:blipFill>
        <p:spPr bwMode="auto">
          <a:xfrm>
            <a:off x="4933862" y="4371294"/>
            <a:ext cx="7127510" cy="24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3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2DA4B-E71D-79AD-33AB-8E201A4C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Valores nulos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AAA08-AF17-5B13-C0D1-6C64F4E9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Manejo:</a:t>
            </a:r>
          </a:p>
          <a:p>
            <a:pPr lvl="1"/>
            <a:r>
              <a:rPr lang="es-MX" dirty="0"/>
              <a:t>Eliminando los rows que tengan valores nulos</a:t>
            </a:r>
          </a:p>
          <a:p>
            <a:pPr lvl="1"/>
            <a:r>
              <a:rPr lang="es-MX" dirty="0"/>
              <a:t>Reemplazandolos con valores como promedio, mediana, etc..</a:t>
            </a:r>
          </a:p>
        </p:txBody>
      </p:sp>
      <p:pic>
        <p:nvPicPr>
          <p:cNvPr id="12290" name="Picture 2" descr="Python | Pandas DataFrame.fillna() to replace Null values in dataframe -  GeeksforGeeks">
            <a:extLst>
              <a:ext uri="{FF2B5EF4-FFF2-40B4-BE49-F238E27FC236}">
                <a16:creationId xmlns:a16="http://schemas.microsoft.com/office/drawing/2014/main" id="{9704AF82-8195-1440-D0D0-2BDEB445D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08" y="3168801"/>
            <a:ext cx="7691212" cy="35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4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2DA4B-E71D-79AD-33AB-8E201A4C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Visualización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AAA08-AF17-5B13-C0D1-6C64F4E9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Graficos más comunes</a:t>
            </a:r>
          </a:p>
          <a:p>
            <a:r>
              <a:rPr lang="es-MX" dirty="0"/>
              <a:t>Barplot</a:t>
            </a:r>
          </a:p>
          <a:p>
            <a:r>
              <a:rPr lang="es-MX" dirty="0"/>
              <a:t>Boxplot</a:t>
            </a:r>
          </a:p>
          <a:p>
            <a:r>
              <a:rPr lang="es-MX" dirty="0"/>
              <a:t>Histograma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55203B6-B07F-26EE-B940-995C7C44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82" y="1659061"/>
            <a:ext cx="3543378" cy="2342233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CF299E86-0606-414C-0048-48AE7EE6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854" y="1659061"/>
            <a:ext cx="2619375" cy="24669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E83A95D-FAB0-6CEA-4192-D303BEB4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390" y="4001294"/>
            <a:ext cx="2766610" cy="27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6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Laboratorio 1</a:t>
            </a:r>
          </a:p>
        </p:txBody>
      </p:sp>
    </p:spTree>
    <p:extLst>
      <p:ext uri="{BB962C8B-B14F-4D97-AF65-F5344CB8AC3E}">
        <p14:creationId xmlns:p14="http://schemas.microsoft.com/office/powerpoint/2010/main" val="339826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A3CB3-4E90-6E9B-D484-061AB936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5348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ML?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una disciplina de la Inteligencia artificial que permite a las computadoras aprender de los datos, identificar patrones y tomar desiciones, mejorando gradualmente su precision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653377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2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ML?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idea central del aprendizaje automático es dar a las máquinas acceso a los datos y dejar que aprendan por sí mismas. Se trata de algoritmos que pueden identificar patrones en los datos y hacer predicciones o tomar decisiones sin estar explícitamente programados para cada tarea específica.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653377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5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Importancia actual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El aprendizaje automático se ha convertido en una tecnología fundamental en el mundo moderno por su capacidad para procesar grandes cantidades de datos y mejorar con el tiempo. Sus aplicaciones abarcan diversos sectores, como la sanidad, las finanzas y el marketing, entre otros, e impulsan la innovación y la eficiencia.</a:t>
            </a:r>
          </a:p>
        </p:txBody>
      </p:sp>
      <p:pic>
        <p:nvPicPr>
          <p:cNvPr id="14340" name="Picture 4" descr="Cómo Funciona El Machine Learning En SEO">
            <a:extLst>
              <a:ext uri="{FF2B5EF4-FFF2-40B4-BE49-F238E27FC236}">
                <a16:creationId xmlns:a16="http://schemas.microsoft.com/office/drawing/2014/main" id="{59A87F04-C723-E455-2DCC-6C0F2C6D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766883"/>
            <a:ext cx="5050971" cy="30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6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Aplicaciones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Salud: Analisis predictivos para el cuidado de los pacientes, diagnostico de enfermedades y recomendaciones para su tratamiento</a:t>
            </a:r>
          </a:p>
          <a:p>
            <a:r>
              <a:rPr lang="es-MX" dirty="0"/>
              <a:t>Finanzas: Detección de fraudes, manejo de riesgos y trading usando algoritmos</a:t>
            </a:r>
          </a:p>
          <a:p>
            <a:r>
              <a:rPr lang="es-MX" dirty="0"/>
              <a:t>Retail: Experiencias personalizadas para los clientes, manejo de inventarios y sistemas de recomendación</a:t>
            </a:r>
          </a:p>
          <a:p>
            <a:r>
              <a:rPr lang="es-MX" dirty="0"/>
              <a:t>Tecnología: Reconocimiento de voz, procesamiento de imágenes</a:t>
            </a:r>
          </a:p>
          <a:p>
            <a:r>
              <a:rPr lang="es-MX" dirty="0"/>
              <a:t>Marketing: Segmentación de clientes, análisis de sentimientos</a:t>
            </a:r>
          </a:p>
        </p:txBody>
      </p:sp>
    </p:spTree>
    <p:extLst>
      <p:ext uri="{BB962C8B-B14F-4D97-AF65-F5344CB8AC3E}">
        <p14:creationId xmlns:p14="http://schemas.microsoft.com/office/powerpoint/2010/main" val="343684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FBB9-8B72-9197-7D23-6C1B5056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8E1F7-3AFB-674D-AF77-F765FE28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351338"/>
          </a:xfrm>
        </p:spPr>
        <p:txBody>
          <a:bodyPr/>
          <a:lstStyle/>
          <a:p>
            <a:r>
              <a:rPr lang="es-MX" dirty="0"/>
              <a:t>Aprendizaje supervisado: Aprendizaje a partir de datos etiquetados para hacer predicciones.</a:t>
            </a:r>
          </a:p>
          <a:p>
            <a:r>
              <a:rPr lang="es-MX" dirty="0"/>
              <a:t>Aprendizaje no supervisado: Búsqueda de patrones ocultos o estructuras intrínsecas en los datos.</a:t>
            </a:r>
          </a:p>
          <a:p>
            <a:r>
              <a:rPr lang="es-MX" dirty="0"/>
              <a:t>Aprendizaje por refuerzo: Aprender a tomar decisiones realizando acciones en un entorno para alcanzar unos objetivos.</a:t>
            </a:r>
          </a:p>
        </p:txBody>
      </p:sp>
      <p:pic>
        <p:nvPicPr>
          <p:cNvPr id="17410" name="Picture 2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D0CF4F80-8B2A-01B3-E31E-F8A532A5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2" y="4196051"/>
            <a:ext cx="4940298" cy="26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1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33A61-103B-4910-5AC2-1968D59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Los datos están en todos lados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BCB8D-1CEC-9593-355E-A042D824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 gran cantidad de datos está siendo recolectada y almacenada</a:t>
            </a:r>
          </a:p>
          <a:p>
            <a:r>
              <a:rPr lang="es-MX" dirty="0"/>
              <a:t>E-commerce</a:t>
            </a:r>
          </a:p>
          <a:p>
            <a:r>
              <a:rPr lang="es-MX" dirty="0"/>
              <a:t>Transacciones financieras</a:t>
            </a:r>
          </a:p>
          <a:p>
            <a:r>
              <a:rPr lang="es-MX" dirty="0"/>
              <a:t>Trading</a:t>
            </a:r>
          </a:p>
          <a:p>
            <a:r>
              <a:rPr lang="es-MX" dirty="0"/>
              <a:t>Redes sociales</a:t>
            </a:r>
          </a:p>
          <a:p>
            <a:r>
              <a:rPr lang="es-MX" dirty="0"/>
              <a:t>Información médica</a:t>
            </a:r>
          </a:p>
        </p:txBody>
      </p:sp>
      <p:pic>
        <p:nvPicPr>
          <p:cNvPr id="3074" name="Picture 2" descr="What Is Data: Types of Data, and How to Analyze Data [Updated]">
            <a:extLst>
              <a:ext uri="{FF2B5EF4-FFF2-40B4-BE49-F238E27FC236}">
                <a16:creationId xmlns:a16="http://schemas.microsoft.com/office/drawing/2014/main" id="{2ED11232-A97B-7F3C-0E8B-2F052FBC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355" y="3174714"/>
            <a:ext cx="6129106" cy="34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7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tipo de aprendizaje automático en el que un algoritmo aprende a partir de datos de entrenamiento etiquetados, comprende las relaciones entre entradas y salidas dadas y utiliza este conocimiento para predecir la salida para datos nuevos no vistos.</a:t>
            </a:r>
          </a:p>
        </p:txBody>
      </p:sp>
    </p:spTree>
    <p:extLst>
      <p:ext uri="{BB962C8B-B14F-4D97-AF65-F5344CB8AC3E}">
        <p14:creationId xmlns:p14="http://schemas.microsoft.com/office/powerpoint/2010/main" val="118264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Principales componentes:</a:t>
            </a:r>
          </a:p>
          <a:p>
            <a:r>
              <a:rPr lang="es-MX" dirty="0"/>
              <a:t>Datos etiquetados</a:t>
            </a:r>
          </a:p>
          <a:p>
            <a:r>
              <a:rPr lang="es-MX" dirty="0"/>
              <a:t>Algoritmo de aprendizaje: Método mediante el cual el modelo aprende a asignar entradas a salidas a partir de los datos de entrenamiento.</a:t>
            </a:r>
          </a:p>
          <a:p>
            <a:r>
              <a:rPr lang="es-MX" dirty="0"/>
              <a:t>Modelo: Representación matemática de la relación aprendida entre el input y el output. Puede hacer predicciones o tomar decisiones basándose en nuevos datos.</a:t>
            </a:r>
          </a:p>
        </p:txBody>
      </p:sp>
    </p:spTree>
    <p:extLst>
      <p:ext uri="{BB962C8B-B14F-4D97-AF65-F5344CB8AC3E}">
        <p14:creationId xmlns:p14="http://schemas.microsoft.com/office/powerpoint/2010/main" val="424005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Recopilación de datos: Recopilar un conjunto de datos completo que sea representativo del problema en cuestión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8434" name="Picture 2" descr="Indispensable Data Mining Tools You Need as a Data Scientist - StrataScratch">
            <a:extLst>
              <a:ext uri="{FF2B5EF4-FFF2-40B4-BE49-F238E27FC236}">
                <a16:creationId xmlns:a16="http://schemas.microsoft.com/office/drawing/2014/main" id="{3D82EF29-1787-C18A-A77B-E139753E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634342"/>
            <a:ext cx="6057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2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endParaRPr lang="es-MX" dirty="0"/>
          </a:p>
          <a:p>
            <a:r>
              <a:rPr lang="es-MX" dirty="0"/>
              <a:t>Preprocesar los datos: Limpiar y posiblemente transformar los datos para hacerlos adecuados para el entrenamiento del modelo.</a:t>
            </a:r>
          </a:p>
          <a:p>
            <a:endParaRPr lang="es-MX" dirty="0"/>
          </a:p>
          <a:p>
            <a:r>
              <a:rPr lang="es-MX" dirty="0"/>
              <a:t>Elegir un modelo: Seleccionar un algoritmo adecuado en función de la naturaleza del problema y de los datos.</a:t>
            </a:r>
          </a:p>
        </p:txBody>
      </p:sp>
      <p:pic>
        <p:nvPicPr>
          <p:cNvPr id="19458" name="Picture 2" descr="XGBOOST CLASSIFIER ALGORITHM IN MACHINE LEARNING">
            <a:extLst>
              <a:ext uri="{FF2B5EF4-FFF2-40B4-BE49-F238E27FC236}">
                <a16:creationId xmlns:a16="http://schemas.microsoft.com/office/drawing/2014/main" id="{01622447-374C-B9B4-21C7-6AE86C6F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6" y="4593771"/>
            <a:ext cx="3949951" cy="205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andom Forest Classification with Scikit-Learn | DataCamp">
            <a:extLst>
              <a:ext uri="{FF2B5EF4-FFF2-40B4-BE49-F238E27FC236}">
                <a16:creationId xmlns:a16="http://schemas.microsoft.com/office/drawing/2014/main" id="{FDE78FDD-9964-1A9F-26B0-7D5F96DA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64" y="4498636"/>
            <a:ext cx="4386943" cy="23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76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Recopilación de datos: Recopilar un conjunto de datos completo que sea representativo del problema en cuestión</a:t>
            </a:r>
          </a:p>
          <a:p>
            <a:endParaRPr lang="es-MX" dirty="0"/>
          </a:p>
          <a:p>
            <a:r>
              <a:rPr lang="es-MX" dirty="0"/>
              <a:t>Preprocesar los datos: Limpiar y posiblemente transformar los datos para hacerlos adecuados para el entrenamiento del modelo.</a:t>
            </a:r>
          </a:p>
          <a:p>
            <a:endParaRPr lang="es-MX" dirty="0"/>
          </a:p>
          <a:p>
            <a:r>
              <a:rPr lang="es-MX" dirty="0"/>
              <a:t>Elegir un modelo: Seleccionar un algoritmo adecuado en función de la naturaleza del problema y de los datos.</a:t>
            </a:r>
          </a:p>
        </p:txBody>
      </p:sp>
    </p:spTree>
    <p:extLst>
      <p:ext uri="{BB962C8B-B14F-4D97-AF65-F5344CB8AC3E}">
        <p14:creationId xmlns:p14="http://schemas.microsoft.com/office/powerpoint/2010/main" val="96943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Workflow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40"/>
            <a:ext cx="10515600" cy="4351338"/>
          </a:xfrm>
        </p:spPr>
        <p:txBody>
          <a:bodyPr/>
          <a:lstStyle/>
          <a:p>
            <a:r>
              <a:rPr lang="es-MX" dirty="0"/>
              <a:t>Entrenar el modelo</a:t>
            </a:r>
          </a:p>
          <a:p>
            <a:r>
              <a:rPr lang="es-MX" dirty="0"/>
              <a:t>Evaluar el modelo: Se prueba el modelo en un conjunto de datos distinto (conjunto de validación) para evaluar su rendimiento y realizar los ajustes necesarios.</a:t>
            </a:r>
          </a:p>
          <a:p>
            <a:r>
              <a:rPr lang="es-MX" dirty="0"/>
              <a:t>Predicción: Una vez entrenado y validado, el modelo puede predecir el resultado de datos nuevos que no se han visto.</a:t>
            </a:r>
          </a:p>
        </p:txBody>
      </p:sp>
      <p:pic>
        <p:nvPicPr>
          <p:cNvPr id="20482" name="Picture 2" descr="Confusion matrix. The accuracy, precision, recall, F1-score, and AUC... |  Download Scientific Diagram">
            <a:extLst>
              <a:ext uri="{FF2B5EF4-FFF2-40B4-BE49-F238E27FC236}">
                <a16:creationId xmlns:a16="http://schemas.microsoft.com/office/drawing/2014/main" id="{FF896370-5049-B051-49B7-91645D77B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3882" r="5974" b="4798"/>
          <a:stretch/>
        </p:blipFill>
        <p:spPr bwMode="auto">
          <a:xfrm>
            <a:off x="990600" y="4418738"/>
            <a:ext cx="3548743" cy="20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onfusion matrix: Precision, Recall, Accuracy, and F1 score. | Download  Scientific Diagram">
            <a:extLst>
              <a:ext uri="{FF2B5EF4-FFF2-40B4-BE49-F238E27FC236}">
                <a16:creationId xmlns:a16="http://schemas.microsoft.com/office/drawing/2014/main" id="{08693154-0122-4234-5DF1-623BA6727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4" t="2660"/>
          <a:stretch/>
        </p:blipFill>
        <p:spPr bwMode="auto">
          <a:xfrm>
            <a:off x="6446157" y="4375195"/>
            <a:ext cx="4515757" cy="21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3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Clasificación</a:t>
            </a:r>
          </a:p>
        </p:txBody>
      </p:sp>
      <p:pic>
        <p:nvPicPr>
          <p:cNvPr id="21508" name="Picture 4" descr="Machine Learning Techniques for Spam Detection in Email | by Alina Tabish |  Medium">
            <a:extLst>
              <a:ext uri="{FF2B5EF4-FFF2-40B4-BE49-F238E27FC236}">
                <a16:creationId xmlns:a16="http://schemas.microsoft.com/office/drawing/2014/main" id="{CCE763B9-4F64-71FA-21BF-5FE2E697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501900"/>
            <a:ext cx="9512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7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Algoritmos de 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Estos algoritmos se clasifican en 2 grupos</a:t>
            </a:r>
          </a:p>
          <a:p>
            <a:r>
              <a:rPr lang="es-MX" dirty="0"/>
              <a:t>Regresiones</a:t>
            </a:r>
          </a:p>
          <a:p>
            <a:pPr lvl="1"/>
            <a:r>
              <a:rPr lang="es-MX" dirty="0"/>
              <a:t>Predecir variables continuas</a:t>
            </a:r>
          </a:p>
          <a:p>
            <a:r>
              <a:rPr lang="es-MX" dirty="0"/>
              <a:t>Clasificación</a:t>
            </a:r>
          </a:p>
          <a:p>
            <a:pPr lvl="1"/>
            <a:r>
              <a:rPr lang="es-MX" dirty="0"/>
              <a:t>Predecir variables discretas</a:t>
            </a:r>
          </a:p>
        </p:txBody>
      </p:sp>
    </p:spTree>
    <p:extLst>
      <p:ext uri="{BB962C8B-B14F-4D97-AF65-F5344CB8AC3E}">
        <p14:creationId xmlns:p14="http://schemas.microsoft.com/office/powerpoint/2010/main" val="280351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Regresiones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Regresión Linear: Algoritmo simple que modela la relación linear entre una variable dependiente y una o más variables independientes</a:t>
            </a:r>
          </a:p>
          <a:p>
            <a:pPr lvl="1"/>
            <a:r>
              <a:rPr lang="es-MX" dirty="0"/>
              <a:t>Aplicaciones: Predecir precios y ventas</a:t>
            </a:r>
          </a:p>
          <a:p>
            <a:endParaRPr lang="es-MX" dirty="0"/>
          </a:p>
        </p:txBody>
      </p:sp>
      <p:pic>
        <p:nvPicPr>
          <p:cNvPr id="24578" name="Picture 2" descr="Forecasting in Excel using Linear Regression - YouTube">
            <a:extLst>
              <a:ext uri="{FF2B5EF4-FFF2-40B4-BE49-F238E27FC236}">
                <a16:creationId xmlns:a16="http://schemas.microsoft.com/office/drawing/2014/main" id="{5C4FF616-0D5A-EBE9-EF1C-E79ABAE95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7407" r="1563"/>
          <a:stretch/>
        </p:blipFill>
        <p:spPr bwMode="auto">
          <a:xfrm>
            <a:off x="3058885" y="3429000"/>
            <a:ext cx="6074229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85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Regresión logistica: A pesar de su nombre, es usada para problemas de clasificación. Modela la probabilidad de que el input corresponda a una categoria.</a:t>
            </a:r>
          </a:p>
          <a:p>
            <a:pPr lvl="1"/>
            <a:r>
              <a:rPr lang="es-MX" dirty="0"/>
              <a:t>Aplicaciones: Problemas de clasificación binarios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25602" name="Picture 2" descr="Logistic Regression Explained in 7 Minutes.">
            <a:extLst>
              <a:ext uri="{FF2B5EF4-FFF2-40B4-BE49-F238E27FC236}">
                <a16:creationId xmlns:a16="http://schemas.microsoft.com/office/drawing/2014/main" id="{4059C704-FD37-DE07-9300-B201BD63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23" y="3719252"/>
            <a:ext cx="4569277" cy="313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1DC9B-17AF-2192-11F0-58C9853D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Cuantos datos son generados?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46F69-942B-2CAF-6CB3-C4283273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Google procesa alrededor de ~20 petabytes de datos al día</a:t>
            </a:r>
          </a:p>
          <a:p>
            <a:r>
              <a:rPr lang="es-MX" dirty="0"/>
              <a:t>Facebook tiene 60gb de logs diarios</a:t>
            </a:r>
          </a:p>
          <a:p>
            <a:r>
              <a:rPr lang="es-MX" dirty="0"/>
              <a:t>Proyecto de los 1000 genomas: ~200 TB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296003-FE5A-B1F2-7599-27B702E4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42" y="3275003"/>
            <a:ext cx="5615458" cy="358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66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Random forests: Un método de ensamble que opera mediante la construccion de multiples arboles de decisión </a:t>
            </a:r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27650" name="Picture 2" descr="Random Forests. Random forests is a powerful machine… | by Dr. Roi Yehoshua  | Medium">
            <a:extLst>
              <a:ext uri="{FF2B5EF4-FFF2-40B4-BE49-F238E27FC236}">
                <a16:creationId xmlns:a16="http://schemas.microsoft.com/office/drawing/2014/main" id="{F4FE9630-88C9-F55B-7973-990CFF363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93" y="2777223"/>
            <a:ext cx="6450693" cy="39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tipo de aprendizaje automático en el que se utilizan algoritmos para analizar y agrupar conjuntos de datos no etiquetados. Estos algoritmos descubren patrones ocultos o agrupaciones de datos sin necesidad de intervención humana.</a:t>
            </a:r>
          </a:p>
        </p:txBody>
      </p:sp>
      <p:pic>
        <p:nvPicPr>
          <p:cNvPr id="28680" name="Picture 8" descr="Supervised and unsupervised machine learning. a Schematic... | Download  Scientific Diagram">
            <a:extLst>
              <a:ext uri="{FF2B5EF4-FFF2-40B4-BE49-F238E27FC236}">
                <a16:creationId xmlns:a16="http://schemas.microsoft.com/office/drawing/2014/main" id="{A79E1303-E0BD-5E4C-B39B-5528033BD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199333"/>
            <a:ext cx="3629025" cy="36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76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Principales carateristicas</a:t>
            </a:r>
          </a:p>
          <a:p>
            <a:r>
              <a:rPr lang="es-MX" dirty="0"/>
              <a:t>Sin etiquetas: A diferencia del aprendizaje supervisado, el aprendizaje no supervisado trata con datos que no tienen etiquetas. El sistema intenta aprender por si solo.</a:t>
            </a:r>
          </a:p>
          <a:p>
            <a:r>
              <a:rPr lang="es-MX" dirty="0"/>
              <a:t>Descubrimiento de patrones: El objetivo principal es modelar la estructura o distribución subyacente en los datos para aprender más sobre ellos.</a:t>
            </a:r>
          </a:p>
        </p:txBody>
      </p:sp>
    </p:spTree>
    <p:extLst>
      <p:ext uri="{BB962C8B-B14F-4D97-AF65-F5344CB8AC3E}">
        <p14:creationId xmlns:p14="http://schemas.microsoft.com/office/powerpoint/2010/main" val="175417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Beneficios:</a:t>
            </a:r>
          </a:p>
          <a:p>
            <a:r>
              <a:rPr lang="es-MX" dirty="0"/>
              <a:t>Descubrimiento de patrones: Puede revelar estructuras ocultas en los datos que no son inmediatamente evidentes.</a:t>
            </a:r>
          </a:p>
          <a:p>
            <a:r>
              <a:rPr lang="es-MX" dirty="0"/>
              <a:t>Escalabilidad: Funciona bien con grandes conjuntos de datos en los que etiquetar los datos manualmente sería poco práctico.</a:t>
            </a:r>
          </a:p>
          <a:p>
            <a:r>
              <a:rPr lang="es-MX" dirty="0"/>
              <a:t>Flexibilidad: Puede aplicarse a varios tipos de datos y en distintos ámbitos, desde el reconocimiento de imágenes y voz hasta la investigación de mercados.</a:t>
            </a:r>
          </a:p>
        </p:txBody>
      </p:sp>
    </p:spTree>
    <p:extLst>
      <p:ext uri="{BB962C8B-B14F-4D97-AF65-F5344CB8AC3E}">
        <p14:creationId xmlns:p14="http://schemas.microsoft.com/office/powerpoint/2010/main" val="2327742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Ejemplo de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24" name="Picture 4" descr="Customer-segmentation for differentiated targeting in marketing using  clustering analysis | by Debayan Mitra | Analytics Vidhya | Medium">
            <a:extLst>
              <a:ext uri="{FF2B5EF4-FFF2-40B4-BE49-F238E27FC236}">
                <a16:creationId xmlns:a16="http://schemas.microsoft.com/office/drawing/2014/main" id="{CFB62643-FC6B-665D-8E9E-A09A04F2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68463"/>
            <a:ext cx="107315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8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Algoritmos de Unsupervised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6CE49-9157-42F1-25BC-88EFCE13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K-means clustering: Algoritmo de clustering sencillo y muy utilizado que divide n observaciones en k clusters en los que cada observación pertenece al cluster con la media más cercana.</a:t>
            </a:r>
          </a:p>
        </p:txBody>
      </p:sp>
      <p:pic>
        <p:nvPicPr>
          <p:cNvPr id="31746" name="Picture 2" descr="K-Means Clustering in Python and How Does it Work?">
            <a:extLst>
              <a:ext uri="{FF2B5EF4-FFF2-40B4-BE49-F238E27FC236}">
                <a16:creationId xmlns:a16="http://schemas.microsoft.com/office/drawing/2014/main" id="{AE11B4B8-6162-9233-8EEB-F45D9395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2992664"/>
            <a:ext cx="71247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1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Supervised vs Unsupervised learning</a:t>
            </a:r>
          </a:p>
        </p:txBody>
      </p:sp>
      <p:pic>
        <p:nvPicPr>
          <p:cNvPr id="32770" name="Picture 2" descr="Supervised vs. Unsupervised Learning [Differences &amp; Examples]">
            <a:extLst>
              <a:ext uri="{FF2B5EF4-FFF2-40B4-BE49-F238E27FC236}">
                <a16:creationId xmlns:a16="http://schemas.microsoft.com/office/drawing/2014/main" id="{E61CC263-8E5A-3D8A-7A03-2B463BF1E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"/>
          <a:stretch/>
        </p:blipFill>
        <p:spPr bwMode="auto">
          <a:xfrm>
            <a:off x="3630162" y="1290374"/>
            <a:ext cx="4022496" cy="546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5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949B7-64F6-F1AD-27DC-1388752C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MX" b="1" dirty="0"/>
              <a:t>Laboratorio 2</a:t>
            </a:r>
          </a:p>
        </p:txBody>
      </p:sp>
    </p:spTree>
    <p:extLst>
      <p:ext uri="{BB962C8B-B14F-4D97-AF65-F5344CB8AC3E}">
        <p14:creationId xmlns:p14="http://schemas.microsoft.com/office/powerpoint/2010/main" val="268854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C06D-F0F0-028D-C8BC-60981F7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Big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838F8-8F87-38C0-5F13-955A1AB8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8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Big Data es cualquier cantidad de datos que es dificil de manejar y de extraer valor</a:t>
            </a:r>
          </a:p>
          <a:p>
            <a:r>
              <a:rPr lang="es-MX" dirty="0"/>
              <a:t>Volumen</a:t>
            </a:r>
          </a:p>
          <a:p>
            <a:pPr lvl="1"/>
            <a:r>
              <a:rPr lang="es-MX" dirty="0"/>
              <a:t>El tamaño de los datos</a:t>
            </a:r>
          </a:p>
          <a:p>
            <a:r>
              <a:rPr lang="es-MX" dirty="0"/>
              <a:t>Velocidad</a:t>
            </a:r>
          </a:p>
          <a:p>
            <a:pPr lvl="1"/>
            <a:r>
              <a:rPr lang="es-MX" dirty="0"/>
              <a:t>La latencia del procesamiento de los datos</a:t>
            </a:r>
          </a:p>
          <a:p>
            <a:r>
              <a:rPr lang="es-MX" dirty="0"/>
              <a:t>Variedad y complejidad</a:t>
            </a:r>
          </a:p>
          <a:p>
            <a:pPr lvl="1"/>
            <a:r>
              <a:rPr lang="es-MX" dirty="0"/>
              <a:t>La diversidad de fuentes, formatos, calidad y estructuras</a:t>
            </a:r>
          </a:p>
        </p:txBody>
      </p:sp>
      <p:pic>
        <p:nvPicPr>
          <p:cNvPr id="5124" name="Picture 4" descr="BIG DATA: una gran herramienta en el transporte - Moviliblog">
            <a:extLst>
              <a:ext uri="{FF2B5EF4-FFF2-40B4-BE49-F238E27FC236}">
                <a16:creationId xmlns:a16="http://schemas.microsoft.com/office/drawing/2014/main" id="{2603BFAF-9F02-8317-C356-F739A6F5C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7" t="9502" r="30189" b="9880"/>
          <a:stretch/>
        </p:blipFill>
        <p:spPr bwMode="auto">
          <a:xfrm>
            <a:off x="9380762" y="4212172"/>
            <a:ext cx="2811238" cy="26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3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72D06-F69C-D3C2-B323-A1E95503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Big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178F1-155A-F492-A4A2-8739063FD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311" y="1447938"/>
            <a:ext cx="7074879" cy="51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6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930A9-3901-CC96-A8B0-54304B7D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84E11-3B11-B3FC-518D-8827413B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Datos relacionales (Tablas)</a:t>
            </a:r>
          </a:p>
          <a:p>
            <a:r>
              <a:rPr lang="es-MX" dirty="0"/>
              <a:t>Texto</a:t>
            </a:r>
          </a:p>
          <a:p>
            <a:r>
              <a:rPr lang="es-MX" dirty="0"/>
              <a:t>Datos semi-estructurados (XML)</a:t>
            </a:r>
          </a:p>
          <a:p>
            <a:r>
              <a:rPr lang="es-MX" dirty="0"/>
              <a:t>Datos en grafos</a:t>
            </a:r>
          </a:p>
          <a:p>
            <a:r>
              <a:rPr lang="es-MX" dirty="0"/>
              <a:t>Datos de streaming</a:t>
            </a:r>
          </a:p>
        </p:txBody>
      </p:sp>
      <p:pic>
        <p:nvPicPr>
          <p:cNvPr id="6146" name="Picture 2" descr="What is Data Streaming? - Zeenea">
            <a:extLst>
              <a:ext uri="{FF2B5EF4-FFF2-40B4-BE49-F238E27FC236}">
                <a16:creationId xmlns:a16="http://schemas.microsoft.com/office/drawing/2014/main" id="{CE5B4D4E-05D3-05DF-688E-CC36C51E7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56" y="3687417"/>
            <a:ext cx="5714644" cy="317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8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la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37730-3515-E939-4977-D2D2253A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area que maneja, manipula, extrae e interpreta conocimiento a partir de una cantidad inmensa de datos</a:t>
            </a:r>
          </a:p>
          <a:p>
            <a:r>
              <a:rPr lang="es-MX" dirty="0"/>
              <a:t>La ciencia de datos es un área multidisciplinaria cuto fin es resolver los retos que existen el la big data</a:t>
            </a:r>
          </a:p>
        </p:txBody>
      </p:sp>
    </p:spTree>
    <p:extLst>
      <p:ext uri="{BB962C8B-B14F-4D97-AF65-F5344CB8AC3E}">
        <p14:creationId xmlns:p14="http://schemas.microsoft.com/office/powerpoint/2010/main" val="308017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191F1-9CE7-DD40-3BCC-1278E95B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Que es la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B37730-3515-E939-4977-D2D2253A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Teorias y técnicas de múltiples campos de estudio y disciplinas que son usadas para investigar y analizar una gran cantidad de datos para ayudar en la toma de descisiones en múltiples industrias como la ciencia, ingenieria, economia, politica, finanzas, educación y salud.</a:t>
            </a:r>
          </a:p>
          <a:p>
            <a:r>
              <a:rPr lang="es-MX" dirty="0"/>
              <a:t>Ciencias de la computación</a:t>
            </a:r>
          </a:p>
          <a:p>
            <a:pPr lvl="1"/>
            <a:r>
              <a:rPr lang="es-MX" dirty="0"/>
              <a:t>Reconocimiento de patrones, visualizacion, almacenamiento de datos, computación de alto rendimiento, bases de datos, IA</a:t>
            </a:r>
          </a:p>
          <a:p>
            <a:r>
              <a:rPr lang="es-MX" dirty="0"/>
              <a:t>Matemáticas</a:t>
            </a:r>
          </a:p>
          <a:p>
            <a:pPr lvl="1"/>
            <a:r>
              <a:rPr lang="es-MX" dirty="0"/>
              <a:t>Modelado matemático</a:t>
            </a:r>
          </a:p>
          <a:p>
            <a:r>
              <a:rPr lang="es-MX" dirty="0"/>
              <a:t>Estadistica</a:t>
            </a:r>
          </a:p>
          <a:p>
            <a:pPr lvl="1"/>
            <a:r>
              <a:rPr lang="es-MX" dirty="0"/>
              <a:t>Modelado estadístico y probabilidad</a:t>
            </a:r>
          </a:p>
        </p:txBody>
      </p:sp>
    </p:spTree>
    <p:extLst>
      <p:ext uri="{BB962C8B-B14F-4D97-AF65-F5344CB8AC3E}">
        <p14:creationId xmlns:p14="http://schemas.microsoft.com/office/powerpoint/2010/main" val="3058319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1398</Words>
  <Application>Microsoft Macintosh PowerPoint</Application>
  <PresentationFormat>Panorámica</PresentationFormat>
  <Paragraphs>163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de Office</vt:lpstr>
      <vt:lpstr>Aplicación de Ciencia de Datos en la industria: Un enfoque multidisciplinario en Machine Learning, Deep Learning e IA Generativa.</vt:lpstr>
      <vt:lpstr>Introducción a la ciencia de datos</vt:lpstr>
      <vt:lpstr>Los datos están en todos lados</vt:lpstr>
      <vt:lpstr>Cuantos datos son generados?</vt:lpstr>
      <vt:lpstr>Big Data</vt:lpstr>
      <vt:lpstr>Big Data</vt:lpstr>
      <vt:lpstr>Tipos de datos</vt:lpstr>
      <vt:lpstr>Que es la ciencia de datos?</vt:lpstr>
      <vt:lpstr>Que es la ciencia de datos?</vt:lpstr>
      <vt:lpstr>La ciencia de datos es multidisciplinaria</vt:lpstr>
      <vt:lpstr>La ciencia de datos es multidisciplinaria</vt:lpstr>
      <vt:lpstr>Los cientificos de datos</vt:lpstr>
      <vt:lpstr>Aréas donde se puede usar ciencia de datos</vt:lpstr>
      <vt:lpstr>Pasos para hacer ciencia de datos</vt:lpstr>
      <vt:lpstr>Explorative data analysis (EDA)</vt:lpstr>
      <vt:lpstr>Que es el EDA?</vt:lpstr>
      <vt:lpstr>La importancia del EDA</vt:lpstr>
      <vt:lpstr>Tipos de datos</vt:lpstr>
      <vt:lpstr>Estructura de DataFrames</vt:lpstr>
      <vt:lpstr>Estadisticas descriptivas</vt:lpstr>
      <vt:lpstr>Valores nulos </vt:lpstr>
      <vt:lpstr>Visualización</vt:lpstr>
      <vt:lpstr>Laboratorio 1</vt:lpstr>
      <vt:lpstr>Machine Learning</vt:lpstr>
      <vt:lpstr>Que es ML?</vt:lpstr>
      <vt:lpstr>Que es ML?</vt:lpstr>
      <vt:lpstr>Importancia actual de ML</vt:lpstr>
      <vt:lpstr>Aplicaciones de ML</vt:lpstr>
      <vt:lpstr>Tipos de ML</vt:lpstr>
      <vt:lpstr>Supervised Learning</vt:lpstr>
      <vt:lpstr>Supervised Learning</vt:lpstr>
      <vt:lpstr>Workflow</vt:lpstr>
      <vt:lpstr>Workflow</vt:lpstr>
      <vt:lpstr>Workflow</vt:lpstr>
      <vt:lpstr>Workflow</vt:lpstr>
      <vt:lpstr>Ejemplo de supervised learning</vt:lpstr>
      <vt:lpstr>Algoritmos de supervised learning</vt:lpstr>
      <vt:lpstr>Regresiones</vt:lpstr>
      <vt:lpstr>Clasificación</vt:lpstr>
      <vt:lpstr>Clasificación</vt:lpstr>
      <vt:lpstr>Unsupervised learning</vt:lpstr>
      <vt:lpstr>Unsupervised learning</vt:lpstr>
      <vt:lpstr>Unsupervised learning</vt:lpstr>
      <vt:lpstr>Ejemplo de Unsupervised learning</vt:lpstr>
      <vt:lpstr>Algoritmos de Unsupervised learning</vt:lpstr>
      <vt:lpstr>Supervised vs Unsupervised learning</vt:lpstr>
      <vt:lpstr>Laboratorio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</dc:creator>
  <cp:lastModifiedBy>Daniel</cp:lastModifiedBy>
  <cp:revision>79</cp:revision>
  <dcterms:created xsi:type="dcterms:W3CDTF">2024-02-05T15:00:06Z</dcterms:created>
  <dcterms:modified xsi:type="dcterms:W3CDTF">2024-02-07T03:55:05Z</dcterms:modified>
</cp:coreProperties>
</file>